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97" r:id="rId3"/>
    <p:sldId id="301" r:id="rId4"/>
    <p:sldId id="302" r:id="rId5"/>
    <p:sldId id="303" r:id="rId6"/>
    <p:sldId id="305" r:id="rId7"/>
    <p:sldId id="306" r:id="rId8"/>
    <p:sldId id="307" r:id="rId9"/>
    <p:sldId id="308" r:id="rId10"/>
    <p:sldId id="309" r:id="rId11"/>
    <p:sldId id="310" r:id="rId12"/>
    <p:sldId id="311" r:id="rId13"/>
    <p:sldId id="312" r:id="rId14"/>
    <p:sldId id="313" r:id="rId15"/>
    <p:sldId id="314" r:id="rId16"/>
    <p:sldId id="315"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5" d="100"/>
          <a:sy n="135" d="100"/>
        </p:scale>
        <p:origin x="-104" y="-2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52747-AACE-4AB3-AD6C-7312DB1EC921}" type="datetimeFigureOut">
              <a:rPr lang="en-US" smtClean="0"/>
              <a:t>8/27/13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0BF41-17FD-43F1-B3B5-5D96A472EB62}" type="slidenum">
              <a:rPr lang="en-US" smtClean="0"/>
              <a:t>‹#›</a:t>
            </a:fld>
            <a:endParaRPr lang="en-US"/>
          </a:p>
        </p:txBody>
      </p:sp>
    </p:spTree>
    <p:extLst>
      <p:ext uri="{BB962C8B-B14F-4D97-AF65-F5344CB8AC3E}">
        <p14:creationId xmlns:p14="http://schemas.microsoft.com/office/powerpoint/2010/main" val="383908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99D3853-3188-4398-ABA6-307A6729E8D4}"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85444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807B9-823A-44D3-A830-9795654C6833}"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95594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C3463-EF26-4505-A3D6-0AEDC3E83E98}"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02077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596679-7B7E-454E-A95C-517422D3966C}" type="datetime1">
              <a:rPr lang="en-US" smtClean="0"/>
              <a:t>8/27/13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55174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30070E-D363-4A9C-B911-D9A463825519}" type="datetime1">
              <a:rPr lang="en-US" smtClean="0"/>
              <a:t>8/27/13</a:t>
            </a:fld>
            <a:endParaRPr lang="en-US"/>
          </a:p>
        </p:txBody>
      </p:sp>
      <p:sp>
        <p:nvSpPr>
          <p:cNvPr id="8" name="Footer Placeholder 7"/>
          <p:cNvSpPr>
            <a:spLocks noGrp="1"/>
          </p:cNvSpPr>
          <p:nvPr>
            <p:ph type="ftr" sz="quarter" idx="11"/>
          </p:nvPr>
        </p:nvSpPr>
        <p:spPr/>
        <p:txBody>
          <a:bodyPr/>
          <a:lstStyle/>
          <a:p>
            <a:r>
              <a:rPr lang="en-US" smtClean="0"/>
              <a:t>Copyright 2014 by Alfred P. Rovai, Jason D. Baker, and Michael K. Ponton</a:t>
            </a:r>
            <a:endParaRPr lang="en-US"/>
          </a:p>
        </p:txBody>
      </p:sp>
      <p:sp>
        <p:nvSpPr>
          <p:cNvPr id="9" name="Slide Number Placeholder 8"/>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39206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B230E1-7F74-4E93-A867-A38B563B8581}" type="datetime1">
              <a:rPr lang="en-US" smtClean="0"/>
              <a:t>8/27/13</a:t>
            </a:fld>
            <a:endParaRPr lang="en-US"/>
          </a:p>
        </p:txBody>
      </p:sp>
      <p:sp>
        <p:nvSpPr>
          <p:cNvPr id="4" name="Footer Placeholder 3"/>
          <p:cNvSpPr>
            <a:spLocks noGrp="1"/>
          </p:cNvSpPr>
          <p:nvPr>
            <p:ph type="ftr" sz="quarter" idx="11"/>
          </p:nvPr>
        </p:nvSpPr>
        <p:spPr/>
        <p:txBody>
          <a:bodyPr/>
          <a:lstStyle/>
          <a:p>
            <a:r>
              <a:rPr lang="en-US" smtClean="0"/>
              <a:t>Copyright 2014 by Alfred P. Rovai, Jason D. Baker, and Michael K. Ponton</a:t>
            </a:r>
            <a:endParaRPr lang="en-US"/>
          </a:p>
        </p:txBody>
      </p:sp>
      <p:sp>
        <p:nvSpPr>
          <p:cNvPr id="5" name="Slide Number Placeholder 4"/>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238259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6A8B3-707A-4C07-A3A9-C9341EB252BF}" type="datetime1">
              <a:rPr lang="en-US" smtClean="0"/>
              <a:t>8/27/13</a:t>
            </a:fld>
            <a:endParaRPr lang="en-US"/>
          </a:p>
        </p:txBody>
      </p:sp>
      <p:sp>
        <p:nvSpPr>
          <p:cNvPr id="3" name="Footer Placeholder 2"/>
          <p:cNvSpPr>
            <a:spLocks noGrp="1"/>
          </p:cNvSpPr>
          <p:nvPr>
            <p:ph type="ftr" sz="quarter" idx="11"/>
          </p:nvPr>
        </p:nvSpPr>
        <p:spPr/>
        <p:txBody>
          <a:bodyPr/>
          <a:lstStyle/>
          <a:p>
            <a:r>
              <a:rPr lang="en-US" smtClean="0"/>
              <a:t>Copyright 2014 by Alfred P. Rovai, Jason D. Baker, and Michael K. Ponton</a:t>
            </a:r>
            <a:endParaRPr lang="en-US"/>
          </a:p>
        </p:txBody>
      </p:sp>
      <p:sp>
        <p:nvSpPr>
          <p:cNvPr id="4" name="Slide Number Placeholder 3"/>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44012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D16A4-BEE0-4D5E-9504-098B3B1FCA6F}" type="datetime1">
              <a:rPr lang="en-US" smtClean="0"/>
              <a:t>8/27/13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17297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7DDE4-DA66-47F5-B123-60C0B0D7E1BE}" type="datetime1">
              <a:rPr lang="en-US" smtClean="0"/>
              <a:t>8/27/13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69650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B7D93-0BE6-4CF8-9B57-C245C6C87181}"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87352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6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F85E7-6387-462E-9934-6C92A8736218}" type="datetime1">
              <a:rPr lang="en-US" smtClean="0"/>
              <a:t>8/27/13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2014 by Alfred P. Rovai, Jason D. Baker, and Michael K. Ponton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2AE74-9504-4F08-A931-E4840DD8D596}" type="slidenum">
              <a:rPr lang="en-US" smtClean="0"/>
              <a:t>‹#›</a:t>
            </a:fld>
            <a:endParaRPr lang="en-US"/>
          </a:p>
        </p:txBody>
      </p:sp>
    </p:spTree>
    <p:extLst>
      <p:ext uri="{BB962C8B-B14F-4D97-AF65-F5344CB8AC3E}">
        <p14:creationId xmlns:p14="http://schemas.microsoft.com/office/powerpoint/2010/main" val="93710755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hyperlink" Target="http://www.watertreepress.com/stat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i="1" dirty="0" smtClean="0">
                <a:latin typeface="Times New Roman" pitchFamily="18" charset="0"/>
                <a:cs typeface="Times New Roman" pitchFamily="18" charset="0"/>
              </a:rPr>
              <a:t>Social Science Research Design and Statistics</a:t>
            </a:r>
            <a:r>
              <a:rPr lang="en-US" sz="2400" dirty="0" smtClean="0">
                <a:latin typeface="Times New Roman" pitchFamily="18" charset="0"/>
                <a:cs typeface="Times New Roman" pitchFamily="18" charset="0"/>
              </a:rPr>
              <a:t>, 2/e</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 Jason D. Baker, and Michael K. Ponton</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429000" y="2362201"/>
            <a:ext cx="5257800" cy="1981199"/>
          </a:xfrm>
        </p:spPr>
        <p:txBody>
          <a:bodyPr>
            <a:normAutofit lnSpcReduction="10000"/>
          </a:bodyPr>
          <a:lstStyle/>
          <a:p>
            <a:pPr marL="0" indent="0" algn="ctr">
              <a:buNone/>
            </a:pPr>
            <a:r>
              <a:rPr lang="en-US" sz="2800" dirty="0" smtClean="0">
                <a:latin typeface="Times New Roman" pitchFamily="18" charset="0"/>
                <a:cs typeface="Times New Roman" pitchFamily="18" charset="0"/>
              </a:rPr>
              <a:t>Modifying Tables</a:t>
            </a:r>
          </a:p>
          <a:p>
            <a:pPr marL="0" indent="0" algn="ctr">
              <a:buNone/>
            </a:pPr>
            <a:endParaRPr lang="en-US" sz="2400" dirty="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PowerPoint Prepared by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a:p>
            <a:pPr marL="0" indent="0" algn="ctr">
              <a:buNone/>
            </a:pP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Presentation  </a:t>
            </a:r>
            <a:r>
              <a:rPr lang="en-US" dirty="0" smtClean="0">
                <a:latin typeface="Times New Roman"/>
                <a:cs typeface="Times New Roman"/>
              </a:rPr>
              <a:t>© </a:t>
            </a:r>
            <a:r>
              <a:rPr lang="en-US" dirty="0" smtClean="0">
                <a:latin typeface="Times New Roman" pitchFamily="18" charset="0"/>
                <a:cs typeface="Times New Roman" pitchFamily="18" charset="0"/>
              </a:rPr>
              <a:t>2013 by Alfred P. Rovai, Jason D. Baker, and Michael K. Ponton</a:t>
            </a:r>
            <a:endParaRPr lang="en-US" dirty="0">
              <a:latin typeface="Times New Roman" pitchFamily="18" charset="0"/>
              <a:cs typeface="Times New Roman" pitchFamily="18" charset="0"/>
            </a:endParaRPr>
          </a:p>
        </p:txBody>
      </p:sp>
      <p:pic>
        <p:nvPicPr>
          <p:cNvPr id="10" name="Picture 9" descr="watertree press logo 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419600"/>
            <a:ext cx="2133600" cy="723410"/>
          </a:xfrm>
          <a:prstGeom prst="rect">
            <a:avLst/>
          </a:prstGeom>
        </p:spPr>
      </p:pic>
      <p:sp>
        <p:nvSpPr>
          <p:cNvPr id="5" name="TextBox 4"/>
          <p:cNvSpPr txBox="1"/>
          <p:nvPr/>
        </p:nvSpPr>
        <p:spPr>
          <a:xfrm>
            <a:off x="1066800" y="5791200"/>
            <a:ext cx="7010400" cy="461665"/>
          </a:xfrm>
          <a:prstGeom prst="rect">
            <a:avLst/>
          </a:prstGeom>
          <a:noFill/>
        </p:spPr>
        <p:txBody>
          <a:bodyPr wrap="square" rtlCol="0">
            <a:spAutoFit/>
          </a:bodyPr>
          <a:lstStyle/>
          <a:p>
            <a:pPr algn="ctr"/>
            <a:r>
              <a:rPr lang="en-US" sz="1200" dirty="0" smtClean="0">
                <a:latin typeface="Times New Roman"/>
                <a:cs typeface="Times New Roman"/>
              </a:rPr>
              <a:t>IBM</a:t>
            </a:r>
            <a:r>
              <a:rPr lang="en-US" sz="1200" dirty="0">
                <a:latin typeface="Times New Roman"/>
                <a:cs typeface="Times New Roman"/>
              </a:rPr>
              <a:t>®</a:t>
            </a:r>
            <a:r>
              <a:rPr lang="en-US" sz="1200" dirty="0" smtClean="0">
                <a:latin typeface="Times New Roman"/>
                <a:cs typeface="Times New Roman"/>
              </a:rPr>
              <a:t> SPSS</a:t>
            </a:r>
            <a:r>
              <a:rPr lang="en-US" sz="1200" dirty="0">
                <a:latin typeface="Times New Roman"/>
                <a:cs typeface="Times New Roman"/>
              </a:rPr>
              <a:t>®</a:t>
            </a:r>
            <a:r>
              <a:rPr lang="en-US" sz="1200" dirty="0" smtClean="0">
                <a:latin typeface="Times New Roman"/>
                <a:cs typeface="Times New Roman"/>
              </a:rPr>
              <a:t> Screen </a:t>
            </a:r>
            <a:r>
              <a:rPr lang="en-US" sz="1200" dirty="0">
                <a:latin typeface="Times New Roman"/>
                <a:cs typeface="Times New Roman"/>
              </a:rPr>
              <a:t>P</a:t>
            </a:r>
            <a:r>
              <a:rPr lang="en-US" sz="1200" dirty="0" smtClean="0">
                <a:latin typeface="Times New Roman"/>
                <a:cs typeface="Times New Roman"/>
              </a:rPr>
              <a:t>rints </a:t>
            </a:r>
            <a:r>
              <a:rPr lang="en-US" sz="1200" dirty="0">
                <a:latin typeface="Times New Roman"/>
                <a:cs typeface="Times New Roman"/>
              </a:rPr>
              <a:t>Courtesy of International Business Machines Corporation, </a:t>
            </a:r>
            <a:endParaRPr lang="en-US" sz="1200" dirty="0" smtClean="0">
              <a:latin typeface="Times New Roman"/>
              <a:cs typeface="Times New Roman"/>
            </a:endParaRPr>
          </a:p>
          <a:p>
            <a:pPr algn="ctr"/>
            <a:r>
              <a:rPr lang="en-US" sz="1200" dirty="0" smtClean="0">
                <a:latin typeface="Times New Roman"/>
                <a:cs typeface="Times New Roman"/>
              </a:rPr>
              <a:t>© </a:t>
            </a:r>
            <a:r>
              <a:rPr lang="en-US" sz="1200" dirty="0">
                <a:latin typeface="Times New Roman"/>
                <a:cs typeface="Times New Roman"/>
              </a:rPr>
              <a:t>International Business Machines Corporation.</a:t>
            </a:r>
          </a:p>
        </p:txBody>
      </p:sp>
      <p:pic>
        <p:nvPicPr>
          <p:cNvPr id="7" name="Picture 6" descr="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752600"/>
            <a:ext cx="2759899" cy="3567170"/>
          </a:xfrm>
          <a:prstGeom prst="rect">
            <a:avLst/>
          </a:prstGeom>
        </p:spPr>
      </p:pic>
    </p:spTree>
    <p:extLst>
      <p:ext uri="{BB962C8B-B14F-4D97-AF65-F5344CB8AC3E}">
        <p14:creationId xmlns:p14="http://schemas.microsoft.com/office/powerpoint/2010/main" val="14815996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9" name="TextBox 8"/>
          <p:cNvSpPr txBox="1"/>
          <p:nvPr/>
        </p:nvSpPr>
        <p:spPr>
          <a:xfrm>
            <a:off x="0" y="76200"/>
            <a:ext cx="6172200" cy="369332"/>
          </a:xfrm>
          <a:prstGeom prst="rect">
            <a:avLst/>
          </a:prstGeom>
          <a:solidFill>
            <a:srgbClr val="001667"/>
          </a:solidFill>
        </p:spPr>
        <p:txBody>
          <a:bodyPr wrap="square" rtlCol="0">
            <a:spAutoFit/>
          </a:bodyPr>
          <a:lstStyle/>
          <a:p>
            <a:pPr algn="ctr"/>
            <a:r>
              <a:rPr lang="en-US" dirty="0" smtClean="0"/>
              <a:t>SPSS Output</a:t>
            </a:r>
          </a:p>
        </p:txBody>
      </p:sp>
      <p:pic>
        <p:nvPicPr>
          <p:cNvPr id="3" name="Picture 2" descr="Screen Shot 2013-08-16 at 1.19.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5971811" cy="5791200"/>
          </a:xfrm>
          <a:prstGeom prst="rect">
            <a:avLst/>
          </a:prstGeom>
        </p:spPr>
      </p:pic>
      <p:sp>
        <p:nvSpPr>
          <p:cNvPr id="6" name="TextBox 5"/>
          <p:cNvSpPr txBox="1"/>
          <p:nvPr/>
        </p:nvSpPr>
        <p:spPr>
          <a:xfrm>
            <a:off x="5638800" y="1066800"/>
            <a:ext cx="3181315" cy="3970318"/>
          </a:xfrm>
          <a:prstGeom prst="rect">
            <a:avLst/>
          </a:prstGeom>
          <a:solidFill>
            <a:srgbClr val="001667"/>
          </a:solidFill>
        </p:spPr>
        <p:txBody>
          <a:bodyPr wrap="square" rtlCol="0">
            <a:spAutoFit/>
          </a:bodyPr>
          <a:lstStyle/>
          <a:p>
            <a:pPr algn="ctr"/>
            <a:r>
              <a:rPr lang="en-US" dirty="0" smtClean="0"/>
              <a:t>The Table Properties dialog is used to make global changes to the table by first selecting the appropriate tab (General, Footnotes, Cell Formats, Borders, Printing) and then selecting specific changes. Selecting various options will display a preview of the change in the Sample area.</a:t>
            </a:r>
          </a:p>
          <a:p>
            <a:pPr algn="ctr"/>
            <a:endParaRPr lang="en-US" dirty="0"/>
          </a:p>
          <a:p>
            <a:pPr algn="ctr"/>
            <a:r>
              <a:rPr lang="en-US" dirty="0"/>
              <a:t>Note the In Corner option is selected for Row Dimension Labels</a:t>
            </a:r>
            <a:r>
              <a:rPr lang="en-US" dirty="0" smtClean="0"/>
              <a:t>.</a:t>
            </a:r>
            <a:endParaRPr lang="en-US" dirty="0"/>
          </a:p>
        </p:txBody>
      </p:sp>
      <p:sp>
        <p:nvSpPr>
          <p:cNvPr id="7" name="Oval 6"/>
          <p:cNvSpPr/>
          <p:nvPr/>
        </p:nvSpPr>
        <p:spPr>
          <a:xfrm>
            <a:off x="2971800" y="2209800"/>
            <a:ext cx="6096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27920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9" name="TextBox 8"/>
          <p:cNvSpPr txBox="1"/>
          <p:nvPr/>
        </p:nvSpPr>
        <p:spPr>
          <a:xfrm>
            <a:off x="0" y="76200"/>
            <a:ext cx="6172200" cy="369332"/>
          </a:xfrm>
          <a:prstGeom prst="rect">
            <a:avLst/>
          </a:prstGeom>
          <a:solidFill>
            <a:srgbClr val="001667"/>
          </a:solidFill>
        </p:spPr>
        <p:txBody>
          <a:bodyPr wrap="square" rtlCol="0">
            <a:spAutoFit/>
          </a:bodyPr>
          <a:lstStyle/>
          <a:p>
            <a:pPr algn="ctr"/>
            <a:r>
              <a:rPr lang="en-US" dirty="0" smtClean="0"/>
              <a:t>SPSS Output</a:t>
            </a:r>
          </a:p>
        </p:txBody>
      </p:sp>
      <p:sp>
        <p:nvSpPr>
          <p:cNvPr id="7" name="Oval 6"/>
          <p:cNvSpPr/>
          <p:nvPr/>
        </p:nvSpPr>
        <p:spPr>
          <a:xfrm>
            <a:off x="2971800" y="2209800"/>
            <a:ext cx="6096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reen Shot 2013-08-16 at 1.27.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14971" cy="5867400"/>
          </a:xfrm>
          <a:prstGeom prst="rect">
            <a:avLst/>
          </a:prstGeom>
        </p:spPr>
      </p:pic>
      <p:sp>
        <p:nvSpPr>
          <p:cNvPr id="6" name="TextBox 5"/>
          <p:cNvSpPr txBox="1"/>
          <p:nvPr/>
        </p:nvSpPr>
        <p:spPr>
          <a:xfrm>
            <a:off x="5638800" y="1447800"/>
            <a:ext cx="3181315" cy="1200329"/>
          </a:xfrm>
          <a:prstGeom prst="rect">
            <a:avLst/>
          </a:prstGeom>
          <a:solidFill>
            <a:srgbClr val="001667"/>
          </a:solidFill>
        </p:spPr>
        <p:txBody>
          <a:bodyPr wrap="square" rtlCol="0">
            <a:spAutoFit/>
          </a:bodyPr>
          <a:lstStyle/>
          <a:p>
            <a:pPr algn="ctr"/>
            <a:r>
              <a:rPr lang="en-US" dirty="0" smtClean="0"/>
              <a:t>Selecting Nested as the Row Dimension Label changes the table as shown in the Sample area to the left.</a:t>
            </a:r>
            <a:endParaRPr lang="en-US" dirty="0"/>
          </a:p>
        </p:txBody>
      </p:sp>
      <p:pic>
        <p:nvPicPr>
          <p:cNvPr id="8" name="Picture 7" descr="Screen Shot 2013-08-16 at 1.30.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3657600"/>
            <a:ext cx="3197407" cy="2362200"/>
          </a:xfrm>
          <a:prstGeom prst="rect">
            <a:avLst/>
          </a:prstGeom>
        </p:spPr>
      </p:pic>
      <p:sp>
        <p:nvSpPr>
          <p:cNvPr id="10" name="TextBox 9"/>
          <p:cNvSpPr txBox="1"/>
          <p:nvPr/>
        </p:nvSpPr>
        <p:spPr>
          <a:xfrm>
            <a:off x="6705600" y="4191000"/>
            <a:ext cx="2286000" cy="1200329"/>
          </a:xfrm>
          <a:prstGeom prst="rect">
            <a:avLst/>
          </a:prstGeom>
          <a:solidFill>
            <a:srgbClr val="001667"/>
          </a:solidFill>
        </p:spPr>
        <p:txBody>
          <a:bodyPr wrap="square" rtlCol="0">
            <a:spAutoFit/>
          </a:bodyPr>
          <a:lstStyle/>
          <a:p>
            <a:pPr algn="ctr"/>
            <a:r>
              <a:rPr lang="en-US" dirty="0" smtClean="0"/>
              <a:t>This graphic shows the Sample area with In Corner selected as the Row Dimension Label.</a:t>
            </a:r>
            <a:endParaRPr lang="en-US" dirty="0"/>
          </a:p>
        </p:txBody>
      </p:sp>
    </p:spTree>
    <p:extLst>
      <p:ext uri="{BB962C8B-B14F-4D97-AF65-F5344CB8AC3E}">
        <p14:creationId xmlns:p14="http://schemas.microsoft.com/office/powerpoint/2010/main" val="38228282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9" name="TextBox 8"/>
          <p:cNvSpPr txBox="1"/>
          <p:nvPr/>
        </p:nvSpPr>
        <p:spPr>
          <a:xfrm>
            <a:off x="0" y="76200"/>
            <a:ext cx="6172200" cy="369332"/>
          </a:xfrm>
          <a:prstGeom prst="rect">
            <a:avLst/>
          </a:prstGeom>
          <a:solidFill>
            <a:srgbClr val="001667"/>
          </a:solidFill>
        </p:spPr>
        <p:txBody>
          <a:bodyPr wrap="square" rtlCol="0">
            <a:spAutoFit/>
          </a:bodyPr>
          <a:lstStyle/>
          <a:p>
            <a:pPr algn="ctr"/>
            <a:r>
              <a:rPr lang="en-US" dirty="0" smtClean="0"/>
              <a:t>SPSS Output</a:t>
            </a:r>
          </a:p>
        </p:txBody>
      </p:sp>
      <p:sp>
        <p:nvSpPr>
          <p:cNvPr id="7" name="Oval 6"/>
          <p:cNvSpPr/>
          <p:nvPr/>
        </p:nvSpPr>
        <p:spPr>
          <a:xfrm>
            <a:off x="2971800" y="2209800"/>
            <a:ext cx="6096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creen Shot 2013-08-16 at 1.40.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6" y="457200"/>
            <a:ext cx="6096000" cy="5923022"/>
          </a:xfrm>
          <a:prstGeom prst="rect">
            <a:avLst/>
          </a:prstGeom>
        </p:spPr>
      </p:pic>
      <p:sp>
        <p:nvSpPr>
          <p:cNvPr id="6" name="TextBox 5"/>
          <p:cNvSpPr txBox="1"/>
          <p:nvPr/>
        </p:nvSpPr>
        <p:spPr>
          <a:xfrm>
            <a:off x="5715000" y="3124200"/>
            <a:ext cx="3181315" cy="1200329"/>
          </a:xfrm>
          <a:prstGeom prst="rect">
            <a:avLst/>
          </a:prstGeom>
          <a:solidFill>
            <a:srgbClr val="001667"/>
          </a:solidFill>
        </p:spPr>
        <p:txBody>
          <a:bodyPr wrap="square" rtlCol="0">
            <a:spAutoFit/>
          </a:bodyPr>
          <a:lstStyle/>
          <a:p>
            <a:pPr algn="ctr"/>
            <a:r>
              <a:rPr lang="en-US" dirty="0" smtClean="0"/>
              <a:t>Vertical lines can be removed if desired by selecting the border element and selecting (none) for Style.</a:t>
            </a:r>
            <a:endParaRPr lang="en-US" dirty="0"/>
          </a:p>
        </p:txBody>
      </p:sp>
    </p:spTree>
    <p:extLst>
      <p:ext uri="{BB962C8B-B14F-4D97-AF65-F5344CB8AC3E}">
        <p14:creationId xmlns:p14="http://schemas.microsoft.com/office/powerpoint/2010/main" val="5175799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9" name="TextBox 8"/>
          <p:cNvSpPr txBox="1"/>
          <p:nvPr/>
        </p:nvSpPr>
        <p:spPr>
          <a:xfrm>
            <a:off x="0" y="76200"/>
            <a:ext cx="6172200" cy="369332"/>
          </a:xfrm>
          <a:prstGeom prst="rect">
            <a:avLst/>
          </a:prstGeom>
          <a:solidFill>
            <a:srgbClr val="001667"/>
          </a:solidFill>
        </p:spPr>
        <p:txBody>
          <a:bodyPr wrap="square" rtlCol="0">
            <a:spAutoFit/>
          </a:bodyPr>
          <a:lstStyle/>
          <a:p>
            <a:pPr algn="ctr"/>
            <a:r>
              <a:rPr lang="en-US" dirty="0" smtClean="0"/>
              <a:t>SPSS Output</a:t>
            </a:r>
          </a:p>
        </p:txBody>
      </p:sp>
      <p:sp>
        <p:nvSpPr>
          <p:cNvPr id="7" name="Oval 6"/>
          <p:cNvSpPr/>
          <p:nvPr/>
        </p:nvSpPr>
        <p:spPr>
          <a:xfrm>
            <a:off x="2971800" y="2209800"/>
            <a:ext cx="6096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15000" y="3124200"/>
            <a:ext cx="3181315" cy="646331"/>
          </a:xfrm>
          <a:prstGeom prst="rect">
            <a:avLst/>
          </a:prstGeom>
          <a:solidFill>
            <a:srgbClr val="001667"/>
          </a:solidFill>
        </p:spPr>
        <p:txBody>
          <a:bodyPr wrap="square" rtlCol="0">
            <a:spAutoFit/>
          </a:bodyPr>
          <a:lstStyle/>
          <a:p>
            <a:pPr algn="ctr"/>
            <a:r>
              <a:rPr lang="en-US" dirty="0" smtClean="0"/>
              <a:t>Applying the changes results in the table to the left.</a:t>
            </a:r>
            <a:endParaRPr lang="en-US" dirty="0"/>
          </a:p>
        </p:txBody>
      </p:sp>
      <p:pic>
        <p:nvPicPr>
          <p:cNvPr id="3" name="Picture 2" descr="Screen Shot 2013-08-16 at 1.43.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6" y="533400"/>
            <a:ext cx="5410200" cy="5420447"/>
          </a:xfrm>
          <a:prstGeom prst="rect">
            <a:avLst/>
          </a:prstGeom>
        </p:spPr>
      </p:pic>
    </p:spTree>
    <p:extLst>
      <p:ext uri="{BB962C8B-B14F-4D97-AF65-F5344CB8AC3E}">
        <p14:creationId xmlns:p14="http://schemas.microsoft.com/office/powerpoint/2010/main" val="21421341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9" name="TextBox 8"/>
          <p:cNvSpPr txBox="1"/>
          <p:nvPr/>
        </p:nvSpPr>
        <p:spPr>
          <a:xfrm>
            <a:off x="0" y="76200"/>
            <a:ext cx="6172200" cy="369332"/>
          </a:xfrm>
          <a:prstGeom prst="rect">
            <a:avLst/>
          </a:prstGeom>
          <a:solidFill>
            <a:srgbClr val="001667"/>
          </a:solidFill>
        </p:spPr>
        <p:txBody>
          <a:bodyPr wrap="square" rtlCol="0">
            <a:spAutoFit/>
          </a:bodyPr>
          <a:lstStyle/>
          <a:p>
            <a:pPr algn="ctr"/>
            <a:r>
              <a:rPr lang="en-US" dirty="0" smtClean="0"/>
              <a:t>SPSS Output</a:t>
            </a:r>
          </a:p>
        </p:txBody>
      </p:sp>
      <p:sp>
        <p:nvSpPr>
          <p:cNvPr id="7" name="Oval 6"/>
          <p:cNvSpPr/>
          <p:nvPr/>
        </p:nvSpPr>
        <p:spPr>
          <a:xfrm>
            <a:off x="2971800" y="2209800"/>
            <a:ext cx="6096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creen Shot 2013-08-16 at 1.47.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5894317" cy="5715000"/>
          </a:xfrm>
          <a:prstGeom prst="rect">
            <a:avLst/>
          </a:prstGeom>
        </p:spPr>
      </p:pic>
      <p:sp>
        <p:nvSpPr>
          <p:cNvPr id="6" name="TextBox 5"/>
          <p:cNvSpPr txBox="1"/>
          <p:nvPr/>
        </p:nvSpPr>
        <p:spPr>
          <a:xfrm>
            <a:off x="5562600" y="3124200"/>
            <a:ext cx="3333715" cy="369332"/>
          </a:xfrm>
          <a:prstGeom prst="rect">
            <a:avLst/>
          </a:prstGeom>
          <a:solidFill>
            <a:srgbClr val="001667"/>
          </a:solidFill>
        </p:spPr>
        <p:txBody>
          <a:bodyPr wrap="square" rtlCol="0">
            <a:spAutoFit/>
          </a:bodyPr>
          <a:lstStyle/>
          <a:p>
            <a:pPr algn="ctr"/>
            <a:r>
              <a:rPr lang="en-US" dirty="0" smtClean="0"/>
              <a:t>Next, select Pivoting Trays.</a:t>
            </a:r>
            <a:endParaRPr lang="en-US" dirty="0"/>
          </a:p>
        </p:txBody>
      </p:sp>
    </p:spTree>
    <p:extLst>
      <p:ext uri="{BB962C8B-B14F-4D97-AF65-F5344CB8AC3E}">
        <p14:creationId xmlns:p14="http://schemas.microsoft.com/office/powerpoint/2010/main" val="38215800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9" name="TextBox 8"/>
          <p:cNvSpPr txBox="1"/>
          <p:nvPr/>
        </p:nvSpPr>
        <p:spPr>
          <a:xfrm>
            <a:off x="0" y="76200"/>
            <a:ext cx="6172200" cy="369332"/>
          </a:xfrm>
          <a:prstGeom prst="rect">
            <a:avLst/>
          </a:prstGeom>
          <a:solidFill>
            <a:srgbClr val="001667"/>
          </a:solidFill>
        </p:spPr>
        <p:txBody>
          <a:bodyPr wrap="square" rtlCol="0">
            <a:spAutoFit/>
          </a:bodyPr>
          <a:lstStyle/>
          <a:p>
            <a:pPr algn="ctr"/>
            <a:r>
              <a:rPr lang="en-US" dirty="0" smtClean="0"/>
              <a:t>SPSS Output</a:t>
            </a:r>
          </a:p>
        </p:txBody>
      </p:sp>
      <p:sp>
        <p:nvSpPr>
          <p:cNvPr id="7" name="Oval 6"/>
          <p:cNvSpPr/>
          <p:nvPr/>
        </p:nvSpPr>
        <p:spPr>
          <a:xfrm>
            <a:off x="2971800" y="2209800"/>
            <a:ext cx="6096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creen Shot 2013-08-16 at 1.49.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33400"/>
            <a:ext cx="5867400" cy="5717986"/>
          </a:xfrm>
          <a:prstGeom prst="rect">
            <a:avLst/>
          </a:prstGeom>
        </p:spPr>
      </p:pic>
      <p:sp>
        <p:nvSpPr>
          <p:cNvPr id="6" name="TextBox 5"/>
          <p:cNvSpPr txBox="1"/>
          <p:nvPr/>
        </p:nvSpPr>
        <p:spPr>
          <a:xfrm>
            <a:off x="5562600" y="3124200"/>
            <a:ext cx="3333715" cy="1754327"/>
          </a:xfrm>
          <a:prstGeom prst="rect">
            <a:avLst/>
          </a:prstGeom>
          <a:solidFill>
            <a:srgbClr val="001667"/>
          </a:solidFill>
        </p:spPr>
        <p:txBody>
          <a:bodyPr wrap="square" rtlCol="0">
            <a:spAutoFit/>
          </a:bodyPr>
          <a:lstStyle/>
          <a:p>
            <a:pPr algn="ctr"/>
            <a:r>
              <a:rPr lang="en-US" dirty="0" smtClean="0"/>
              <a:t>Remove Stat Type from the column box by dragging it to the row box and then drag Gender from the row box to the column box. The result is shown at the left.  </a:t>
            </a:r>
            <a:endParaRPr lang="en-US" dirty="0"/>
          </a:p>
        </p:txBody>
      </p:sp>
    </p:spTree>
    <p:extLst>
      <p:ext uri="{BB962C8B-B14F-4D97-AF65-F5344CB8AC3E}">
        <p14:creationId xmlns:p14="http://schemas.microsoft.com/office/powerpoint/2010/main" val="42653702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9" name="TextBox 8"/>
          <p:cNvSpPr txBox="1"/>
          <p:nvPr/>
        </p:nvSpPr>
        <p:spPr>
          <a:xfrm>
            <a:off x="0" y="76200"/>
            <a:ext cx="6172200" cy="369332"/>
          </a:xfrm>
          <a:prstGeom prst="rect">
            <a:avLst/>
          </a:prstGeom>
          <a:solidFill>
            <a:srgbClr val="001667"/>
          </a:solidFill>
        </p:spPr>
        <p:txBody>
          <a:bodyPr wrap="square" rtlCol="0">
            <a:spAutoFit/>
          </a:bodyPr>
          <a:lstStyle/>
          <a:p>
            <a:pPr algn="ctr"/>
            <a:r>
              <a:rPr lang="en-US" dirty="0" smtClean="0"/>
              <a:t>SPSS Output</a:t>
            </a:r>
          </a:p>
        </p:txBody>
      </p:sp>
      <p:sp>
        <p:nvSpPr>
          <p:cNvPr id="7" name="Oval 6"/>
          <p:cNvSpPr/>
          <p:nvPr/>
        </p:nvSpPr>
        <p:spPr>
          <a:xfrm>
            <a:off x="2971800" y="2209800"/>
            <a:ext cx="6096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creen Shot 2013-08-16 at 1.55.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3400"/>
            <a:ext cx="5943600" cy="5739853"/>
          </a:xfrm>
          <a:prstGeom prst="rect">
            <a:avLst/>
          </a:prstGeom>
        </p:spPr>
      </p:pic>
      <p:sp>
        <p:nvSpPr>
          <p:cNvPr id="6" name="TextBox 5"/>
          <p:cNvSpPr txBox="1"/>
          <p:nvPr/>
        </p:nvSpPr>
        <p:spPr>
          <a:xfrm>
            <a:off x="5562600" y="3124200"/>
            <a:ext cx="3333715" cy="1477328"/>
          </a:xfrm>
          <a:prstGeom prst="rect">
            <a:avLst/>
          </a:prstGeom>
          <a:solidFill>
            <a:srgbClr val="001667"/>
          </a:solidFill>
        </p:spPr>
        <p:txBody>
          <a:bodyPr wrap="square" rtlCol="0">
            <a:spAutoFit/>
          </a:bodyPr>
          <a:lstStyle/>
          <a:p>
            <a:pPr algn="ctr"/>
            <a:r>
              <a:rPr lang="en-US" dirty="0" smtClean="0"/>
              <a:t>Selecting Cell Properties displays the dialog box to the left. Changes can be made to fonts and background, format value, and alignment </a:t>
            </a:r>
            <a:r>
              <a:rPr lang="en-US" smtClean="0"/>
              <a:t>and margins.</a:t>
            </a:r>
            <a:endParaRPr lang="en-US" dirty="0"/>
          </a:p>
        </p:txBody>
      </p:sp>
    </p:spTree>
    <p:extLst>
      <p:ext uri="{BB962C8B-B14F-4D97-AF65-F5344CB8AC3E}">
        <p14:creationId xmlns:p14="http://schemas.microsoft.com/office/powerpoint/2010/main" val="6607199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144963"/>
          </a:xfrm>
        </p:spPr>
        <p:txBody>
          <a:bodyPr>
            <a:normAutofit/>
          </a:bodyPr>
          <a:lstStyle/>
          <a:p>
            <a:pPr marL="0" indent="0">
              <a:buNone/>
            </a:pPr>
            <a:endParaRPr lang="en-US" sz="2400" dirty="0" smtClean="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End of Presentation</a:t>
            </a: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6158753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Modifying Tables</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57200" y="1447800"/>
            <a:ext cx="8229600" cy="4648200"/>
          </a:xfrm>
        </p:spPr>
        <p:txBody>
          <a:bodyPr>
            <a:normAutofit/>
          </a:bodyPr>
          <a:lstStyle/>
          <a:p>
            <a:r>
              <a:rPr lang="en-US" sz="2400" dirty="0" smtClean="0">
                <a:latin typeface="Times New Roman" pitchFamily="18" charset="0"/>
                <a:cs typeface="Times New Roman" pitchFamily="18" charset="0"/>
              </a:rPr>
              <a:t>SPSS provides one the ability to modify tables that appear in any SPSS Output window.</a:t>
            </a:r>
          </a:p>
          <a:p>
            <a:r>
              <a:rPr lang="en-US" sz="2400" dirty="0" smtClean="0">
                <a:latin typeface="Times New Roman" pitchFamily="18" charset="0"/>
                <a:cs typeface="Times New Roman" pitchFamily="18" charset="0"/>
              </a:rPr>
              <a:t>Both table properties and cell properties can be changed.</a:t>
            </a:r>
          </a:p>
        </p:txBody>
      </p:sp>
    </p:spTree>
    <p:extLst>
      <p:ext uri="{BB962C8B-B14F-4D97-AF65-F5344CB8AC3E}">
        <p14:creationId xmlns:p14="http://schemas.microsoft.com/office/powerpoint/2010/main" val="5844049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1" name="TextBox 10"/>
          <p:cNvSpPr txBox="1"/>
          <p:nvPr/>
        </p:nvSpPr>
        <p:spPr>
          <a:xfrm>
            <a:off x="2971800" y="2057400"/>
            <a:ext cx="3379013" cy="369332"/>
          </a:xfrm>
          <a:prstGeom prst="rect">
            <a:avLst/>
          </a:prstGeom>
          <a:solidFill>
            <a:srgbClr val="001667"/>
          </a:solidFill>
        </p:spPr>
        <p:txBody>
          <a:bodyPr wrap="none" rtlCol="0">
            <a:spAutoFit/>
          </a:bodyPr>
          <a:lstStyle/>
          <a:p>
            <a:pPr algn="ctr"/>
            <a:r>
              <a:rPr lang="en-US" dirty="0" smtClean="0"/>
              <a:t> Open the dataset </a:t>
            </a:r>
            <a:r>
              <a:rPr lang="en-US" i="1" dirty="0" err="1" smtClean="0"/>
              <a:t>Motivation.sav</a:t>
            </a:r>
            <a:r>
              <a:rPr lang="en-US" dirty="0" smtClean="0"/>
              <a:t>.  </a:t>
            </a:r>
          </a:p>
        </p:txBody>
      </p:sp>
      <p:sp>
        <p:nvSpPr>
          <p:cNvPr id="7" name="TextBox 6"/>
          <p:cNvSpPr txBox="1"/>
          <p:nvPr/>
        </p:nvSpPr>
        <p:spPr>
          <a:xfrm>
            <a:off x="2057400" y="3276600"/>
            <a:ext cx="4922549" cy="1200329"/>
          </a:xfrm>
          <a:prstGeom prst="rect">
            <a:avLst/>
          </a:prstGeom>
          <a:solidFill>
            <a:srgbClr val="001667"/>
          </a:solidFill>
        </p:spPr>
        <p:txBody>
          <a:bodyPr wrap="square" rtlCol="0">
            <a:spAutoFit/>
          </a:bodyPr>
          <a:lstStyle/>
          <a:p>
            <a:pPr algn="ctr"/>
            <a:r>
              <a:rPr lang="en-US" dirty="0" smtClean="0"/>
              <a:t>TASK</a:t>
            </a:r>
          </a:p>
          <a:p>
            <a:pPr algn="ctr"/>
            <a:r>
              <a:rPr lang="en-US" dirty="0" smtClean="0"/>
              <a:t> Generate a descriptive statistics table for alienation disaggregated by gender and then modify the resultant table.</a:t>
            </a:r>
          </a:p>
        </p:txBody>
      </p:sp>
      <p:sp>
        <p:nvSpPr>
          <p:cNvPr id="6" name="TextBox 5"/>
          <p:cNvSpPr txBox="1"/>
          <p:nvPr/>
        </p:nvSpPr>
        <p:spPr>
          <a:xfrm>
            <a:off x="1905000" y="2667000"/>
            <a:ext cx="5524500" cy="369332"/>
          </a:xfrm>
          <a:prstGeom prst="rect">
            <a:avLst/>
          </a:prstGeom>
          <a:solidFill>
            <a:schemeClr val="bg1"/>
          </a:solidFill>
          <a:ln w="38100" cmpd="sng">
            <a:solidFill>
              <a:srgbClr val="001667"/>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rgbClr val="001667"/>
                </a:solidFill>
              </a:rPr>
              <a:t>File available at </a:t>
            </a:r>
            <a:r>
              <a:rPr lang="en-US" dirty="0" smtClean="0">
                <a:solidFill>
                  <a:srgbClr val="001667"/>
                </a:solidFill>
                <a:hlinkClick r:id="rId3"/>
              </a:rPr>
              <a:t>http://www.watertreepress.com/stats</a:t>
            </a:r>
            <a:endParaRPr lang="en-US" dirty="0" smtClean="0">
              <a:solidFill>
                <a:srgbClr val="001667"/>
              </a:solidFill>
            </a:endParaRPr>
          </a:p>
        </p:txBody>
      </p:sp>
    </p:spTree>
    <p:extLst>
      <p:ext uri="{BB962C8B-B14F-4D97-AF65-F5344CB8AC3E}">
        <p14:creationId xmlns:p14="http://schemas.microsoft.com/office/powerpoint/2010/main" val="28713359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16 at 10.42.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2023"/>
            <a:ext cx="9144000" cy="5700335"/>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6" name="TextBox 5"/>
          <p:cNvSpPr txBox="1"/>
          <p:nvPr/>
        </p:nvSpPr>
        <p:spPr>
          <a:xfrm>
            <a:off x="3810000" y="3505200"/>
            <a:ext cx="2998387" cy="369332"/>
          </a:xfrm>
          <a:prstGeom prst="rect">
            <a:avLst/>
          </a:prstGeom>
          <a:solidFill>
            <a:srgbClr val="001667"/>
          </a:solidFill>
        </p:spPr>
        <p:txBody>
          <a:bodyPr wrap="none" rtlCol="0">
            <a:spAutoFit/>
          </a:bodyPr>
          <a:lstStyle/>
          <a:p>
            <a:pPr algn="ctr"/>
            <a:r>
              <a:rPr lang="en-US" dirty="0" smtClean="0"/>
              <a:t>Follow the menu as indicated.  </a:t>
            </a:r>
          </a:p>
        </p:txBody>
      </p:sp>
    </p:spTree>
    <p:extLst>
      <p:ext uri="{BB962C8B-B14F-4D97-AF65-F5344CB8AC3E}">
        <p14:creationId xmlns:p14="http://schemas.microsoft.com/office/powerpoint/2010/main" val="24449005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8-16 at 10.43.5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9144000" cy="5711547"/>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6" name="TextBox 5"/>
          <p:cNvSpPr txBox="1"/>
          <p:nvPr/>
        </p:nvSpPr>
        <p:spPr>
          <a:xfrm>
            <a:off x="4953000" y="2438400"/>
            <a:ext cx="3181315" cy="923330"/>
          </a:xfrm>
          <a:prstGeom prst="rect">
            <a:avLst/>
          </a:prstGeom>
          <a:solidFill>
            <a:srgbClr val="001667"/>
          </a:solidFill>
        </p:spPr>
        <p:txBody>
          <a:bodyPr wrap="square" rtlCol="0">
            <a:spAutoFit/>
          </a:bodyPr>
          <a:lstStyle/>
          <a:p>
            <a:pPr algn="ctr"/>
            <a:r>
              <a:rPr lang="en-US" dirty="0" smtClean="0"/>
              <a:t>Move Alienation to the Dependent List: box and Gender to the Factor List: box. Click OK.</a:t>
            </a:r>
          </a:p>
        </p:txBody>
      </p:sp>
      <p:sp>
        <p:nvSpPr>
          <p:cNvPr id="7" name="Oval 6"/>
          <p:cNvSpPr/>
          <p:nvPr/>
        </p:nvSpPr>
        <p:spPr>
          <a:xfrm>
            <a:off x="3962400" y="3505200"/>
            <a:ext cx="6096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514600" y="1828800"/>
            <a:ext cx="12192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4600" y="2362200"/>
            <a:ext cx="12192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61028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9" name="TextBox 8"/>
          <p:cNvSpPr txBox="1"/>
          <p:nvPr/>
        </p:nvSpPr>
        <p:spPr>
          <a:xfrm>
            <a:off x="0" y="76200"/>
            <a:ext cx="6172200" cy="369332"/>
          </a:xfrm>
          <a:prstGeom prst="rect">
            <a:avLst/>
          </a:prstGeom>
          <a:solidFill>
            <a:srgbClr val="001667"/>
          </a:solidFill>
        </p:spPr>
        <p:txBody>
          <a:bodyPr wrap="square" rtlCol="0">
            <a:spAutoFit/>
          </a:bodyPr>
          <a:lstStyle/>
          <a:p>
            <a:pPr algn="ctr"/>
            <a:r>
              <a:rPr lang="en-US" dirty="0" smtClean="0"/>
              <a:t>SPSS Output</a:t>
            </a:r>
          </a:p>
        </p:txBody>
      </p:sp>
      <p:pic>
        <p:nvPicPr>
          <p:cNvPr id="5" name="Picture 4" descr="Screen Shot 2013-08-16 at 10.50.4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57200"/>
            <a:ext cx="6052247" cy="5867400"/>
          </a:xfrm>
          <a:prstGeom prst="rect">
            <a:avLst/>
          </a:prstGeom>
        </p:spPr>
      </p:pic>
      <p:sp>
        <p:nvSpPr>
          <p:cNvPr id="6" name="TextBox 5"/>
          <p:cNvSpPr txBox="1"/>
          <p:nvPr/>
        </p:nvSpPr>
        <p:spPr>
          <a:xfrm>
            <a:off x="5486400" y="3124200"/>
            <a:ext cx="3181315" cy="646331"/>
          </a:xfrm>
          <a:prstGeom prst="rect">
            <a:avLst/>
          </a:prstGeom>
          <a:solidFill>
            <a:srgbClr val="001667"/>
          </a:solidFill>
        </p:spPr>
        <p:txBody>
          <a:bodyPr wrap="square" rtlCol="0">
            <a:spAutoFit/>
          </a:bodyPr>
          <a:lstStyle/>
          <a:p>
            <a:pPr algn="ctr"/>
            <a:r>
              <a:rPr lang="en-US" dirty="0" smtClean="0"/>
              <a:t>Double-click the </a:t>
            </a:r>
            <a:r>
              <a:rPr lang="en-US" dirty="0" err="1" smtClean="0"/>
              <a:t>Descriptives</a:t>
            </a:r>
            <a:r>
              <a:rPr lang="en-US" dirty="0" smtClean="0"/>
              <a:t> table to enter edit mode.</a:t>
            </a:r>
          </a:p>
        </p:txBody>
      </p:sp>
    </p:spTree>
    <p:extLst>
      <p:ext uri="{BB962C8B-B14F-4D97-AF65-F5344CB8AC3E}">
        <p14:creationId xmlns:p14="http://schemas.microsoft.com/office/powerpoint/2010/main" val="26298394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9" name="TextBox 8"/>
          <p:cNvSpPr txBox="1"/>
          <p:nvPr/>
        </p:nvSpPr>
        <p:spPr>
          <a:xfrm>
            <a:off x="0" y="76200"/>
            <a:ext cx="6172200" cy="369332"/>
          </a:xfrm>
          <a:prstGeom prst="rect">
            <a:avLst/>
          </a:prstGeom>
          <a:solidFill>
            <a:srgbClr val="001667"/>
          </a:solidFill>
        </p:spPr>
        <p:txBody>
          <a:bodyPr wrap="square" rtlCol="0">
            <a:spAutoFit/>
          </a:bodyPr>
          <a:lstStyle/>
          <a:p>
            <a:pPr algn="ctr"/>
            <a:r>
              <a:rPr lang="en-US" dirty="0" smtClean="0"/>
              <a:t>SPSS Output</a:t>
            </a:r>
          </a:p>
        </p:txBody>
      </p:sp>
      <p:pic>
        <p:nvPicPr>
          <p:cNvPr id="2" name="Picture 1" descr="Screen Shot 2013-08-16 at 10.52.5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33400"/>
            <a:ext cx="5834033" cy="5638800"/>
          </a:xfrm>
          <a:prstGeom prst="rect">
            <a:avLst/>
          </a:prstGeom>
        </p:spPr>
      </p:pic>
      <p:sp>
        <p:nvSpPr>
          <p:cNvPr id="6" name="TextBox 5"/>
          <p:cNvSpPr txBox="1"/>
          <p:nvPr/>
        </p:nvSpPr>
        <p:spPr>
          <a:xfrm>
            <a:off x="5486400" y="3124200"/>
            <a:ext cx="3181315" cy="1754327"/>
          </a:xfrm>
          <a:prstGeom prst="rect">
            <a:avLst/>
          </a:prstGeom>
          <a:solidFill>
            <a:srgbClr val="001667"/>
          </a:solidFill>
        </p:spPr>
        <p:txBody>
          <a:bodyPr wrap="square" rtlCol="0">
            <a:spAutoFit/>
          </a:bodyPr>
          <a:lstStyle/>
          <a:p>
            <a:pPr algn="ctr"/>
            <a:r>
              <a:rPr lang="en-US" dirty="0" smtClean="0"/>
              <a:t>The </a:t>
            </a:r>
            <a:r>
              <a:rPr lang="en-US" dirty="0" err="1" smtClean="0"/>
              <a:t>Descriptives</a:t>
            </a:r>
            <a:r>
              <a:rPr lang="en-US" dirty="0" smtClean="0"/>
              <a:t> table is in edit mode when surrounded by a dotted border. The tools on the menu bar are available to make changes to the table or to each cell.</a:t>
            </a:r>
          </a:p>
        </p:txBody>
      </p:sp>
    </p:spTree>
    <p:extLst>
      <p:ext uri="{BB962C8B-B14F-4D97-AF65-F5344CB8AC3E}">
        <p14:creationId xmlns:p14="http://schemas.microsoft.com/office/powerpoint/2010/main" val="31731507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9" name="TextBox 8"/>
          <p:cNvSpPr txBox="1"/>
          <p:nvPr/>
        </p:nvSpPr>
        <p:spPr>
          <a:xfrm>
            <a:off x="0" y="76200"/>
            <a:ext cx="6172200" cy="369332"/>
          </a:xfrm>
          <a:prstGeom prst="rect">
            <a:avLst/>
          </a:prstGeom>
          <a:solidFill>
            <a:srgbClr val="001667"/>
          </a:solidFill>
        </p:spPr>
        <p:txBody>
          <a:bodyPr wrap="square" rtlCol="0">
            <a:spAutoFit/>
          </a:bodyPr>
          <a:lstStyle/>
          <a:p>
            <a:pPr algn="ctr"/>
            <a:r>
              <a:rPr lang="en-US" dirty="0" smtClean="0"/>
              <a:t>SPSS Output</a:t>
            </a:r>
          </a:p>
        </p:txBody>
      </p:sp>
      <p:pic>
        <p:nvPicPr>
          <p:cNvPr id="2" name="Picture 1" descr="Screen Shot 2013-08-16 at 10.52.5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33400"/>
            <a:ext cx="5834033" cy="5638800"/>
          </a:xfrm>
          <a:prstGeom prst="rect">
            <a:avLst/>
          </a:prstGeom>
        </p:spPr>
      </p:pic>
      <p:sp>
        <p:nvSpPr>
          <p:cNvPr id="6" name="TextBox 5"/>
          <p:cNvSpPr txBox="1"/>
          <p:nvPr/>
        </p:nvSpPr>
        <p:spPr>
          <a:xfrm>
            <a:off x="5486400" y="3124200"/>
            <a:ext cx="3181315" cy="923330"/>
          </a:xfrm>
          <a:prstGeom prst="rect">
            <a:avLst/>
          </a:prstGeom>
          <a:solidFill>
            <a:srgbClr val="001667"/>
          </a:solidFill>
        </p:spPr>
        <p:txBody>
          <a:bodyPr wrap="square" rtlCol="0">
            <a:spAutoFit/>
          </a:bodyPr>
          <a:lstStyle/>
          <a:p>
            <a:pPr algn="ctr"/>
            <a:r>
              <a:rPr lang="en-US" dirty="0" smtClean="0"/>
              <a:t>The </a:t>
            </a:r>
            <a:r>
              <a:rPr lang="en-US" dirty="0" err="1" smtClean="0"/>
              <a:t>Descriptives</a:t>
            </a:r>
            <a:r>
              <a:rPr lang="en-US" dirty="0" smtClean="0"/>
              <a:t> table is in edit mode when surrounded by a dotted border.</a:t>
            </a:r>
          </a:p>
        </p:txBody>
      </p:sp>
    </p:spTree>
    <p:extLst>
      <p:ext uri="{BB962C8B-B14F-4D97-AF65-F5344CB8AC3E}">
        <p14:creationId xmlns:p14="http://schemas.microsoft.com/office/powerpoint/2010/main" val="9281553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16 at 1.17.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82" y="457200"/>
            <a:ext cx="5972358" cy="57912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9" name="TextBox 8"/>
          <p:cNvSpPr txBox="1"/>
          <p:nvPr/>
        </p:nvSpPr>
        <p:spPr>
          <a:xfrm>
            <a:off x="0" y="76200"/>
            <a:ext cx="6172200" cy="369332"/>
          </a:xfrm>
          <a:prstGeom prst="rect">
            <a:avLst/>
          </a:prstGeom>
          <a:solidFill>
            <a:srgbClr val="001667"/>
          </a:solidFill>
        </p:spPr>
        <p:txBody>
          <a:bodyPr wrap="square" rtlCol="0">
            <a:spAutoFit/>
          </a:bodyPr>
          <a:lstStyle/>
          <a:p>
            <a:pPr algn="ctr"/>
            <a:r>
              <a:rPr lang="en-US" dirty="0" smtClean="0"/>
              <a:t>SPSS Output</a:t>
            </a:r>
          </a:p>
        </p:txBody>
      </p:sp>
      <p:sp>
        <p:nvSpPr>
          <p:cNvPr id="6" name="TextBox 5"/>
          <p:cNvSpPr txBox="1"/>
          <p:nvPr/>
        </p:nvSpPr>
        <p:spPr>
          <a:xfrm>
            <a:off x="5181600" y="3200400"/>
            <a:ext cx="3181315" cy="923330"/>
          </a:xfrm>
          <a:prstGeom prst="rect">
            <a:avLst/>
          </a:prstGeom>
          <a:solidFill>
            <a:srgbClr val="001667"/>
          </a:solidFill>
        </p:spPr>
        <p:txBody>
          <a:bodyPr wrap="square" rtlCol="0">
            <a:spAutoFit/>
          </a:bodyPr>
          <a:lstStyle/>
          <a:p>
            <a:pPr algn="ctr"/>
            <a:r>
              <a:rPr lang="en-US" dirty="0" smtClean="0"/>
              <a:t>Right-click the table in edit mode to display the edit menu. Select Table Properties.</a:t>
            </a:r>
          </a:p>
        </p:txBody>
      </p:sp>
    </p:spTree>
    <p:extLst>
      <p:ext uri="{BB962C8B-B14F-4D97-AF65-F5344CB8AC3E}">
        <p14:creationId xmlns:p14="http://schemas.microsoft.com/office/powerpoint/2010/main" val="24360717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1465</TotalTime>
  <Words>731</Words>
  <Application>Microsoft Macintosh PowerPoint</Application>
  <PresentationFormat>On-screen Show (4:3)</PresentationFormat>
  <Paragraphs>59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Social Science Research Design and Statistics, 2/e Alfred P. Rovai, Jason D. Baker, and Michael K. Ponton</vt:lpstr>
      <vt:lpstr>Modifying Tables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Watertree Press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Alfred P. Rovai</dc:creator>
  <cp:keywords/>
  <dc:description/>
  <cp:lastModifiedBy>Alfred Rovai</cp:lastModifiedBy>
  <cp:revision>161</cp:revision>
  <dcterms:created xsi:type="dcterms:W3CDTF">2013-06-04T13:30:25Z</dcterms:created>
  <dcterms:modified xsi:type="dcterms:W3CDTF">2013-08-27T10:21:50Z</dcterms:modified>
  <cp:category/>
</cp:coreProperties>
</file>